
<file path=[Content_Types].xml><?xml version="1.0" encoding="utf-8"?>
<Types xmlns="http://schemas.openxmlformats.org/package/2006/content-types">
  <Default Extension="emf" ContentType="image/x-emf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media/image5.jpg" ContentType="image/jpeg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50" r:id="rId5"/>
    <p:sldId id="351" r:id="rId6"/>
    <p:sldId id="352" r:id="rId7"/>
  </p:sldIdLst>
  <p:sldSz cx="10369550" cy="6911975"/>
  <p:notesSz cx="6858000" cy="9144000"/>
  <p:defaultTextStyle>
    <a:defPPr>
      <a:defRPr lang="fi-FI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2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BEBA"/>
    <a:srgbClr val="29282E"/>
    <a:srgbClr val="FFFA09"/>
    <a:srgbClr val="293542"/>
    <a:srgbClr val="D0E5EE"/>
    <a:srgbClr val="F0F0F0"/>
    <a:srgbClr val="2F20EC"/>
    <a:srgbClr val="FCE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DCF16C-5E71-4D77-90AD-73B13F6CE9BB}" v="3" dt="2023-08-21T11:14:10.0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57" autoAdjust="0"/>
    <p:restoredTop sz="93134" autoAdjust="0"/>
  </p:normalViewPr>
  <p:slideViewPr>
    <p:cSldViewPr>
      <p:cViewPr varScale="1">
        <p:scale>
          <a:sx n="96" d="100"/>
          <a:sy n="96" d="100"/>
        </p:scale>
        <p:origin x="1290" y="84"/>
      </p:cViewPr>
      <p:guideLst>
        <p:guide orient="horz" pos="2177"/>
        <p:guide pos="32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346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140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069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BF3F8B5-6D74-0545-A2BF-CBA820750CE2}" type="slidenum">
              <a:rPr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2773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574" y="268445"/>
            <a:ext cx="1386900" cy="23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637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914069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0A876A-41B6-D64C-A159-B397945573C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8206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56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28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00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7213" algn="l" defTabSz="912813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173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07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43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278" algn="l" defTabSz="91406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/C:\panu\pohjat\powerpoint\2016\Kuva2.png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">
    <p:bg>
      <p:bgPr>
        <a:blipFill dpi="0" rotWithShape="1">
          <a:blip r:embed="rId2" r:link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504775" y="1439763"/>
            <a:ext cx="9360000" cy="21600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ct val="85000"/>
              </a:lnSpc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504775" y="3816029"/>
            <a:ext cx="9360000" cy="1440000"/>
          </a:xfrm>
        </p:spPr>
        <p:txBody>
          <a:bodyPr/>
          <a:lstStyle>
            <a:lvl1pPr marL="0" indent="0" algn="l">
              <a:buFontTx/>
              <a:buNone/>
              <a:defRPr sz="2000">
                <a:solidFill>
                  <a:srgbClr val="000000"/>
                </a:solidFill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677" y="6337416"/>
            <a:ext cx="2100411" cy="35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976634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727203"/>
            <a:ext cx="9502362" cy="4321175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39" y="503659"/>
            <a:ext cx="9506249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54167319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nakkai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1" y="1727203"/>
            <a:ext cx="4500000" cy="4321175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39" y="503659"/>
            <a:ext cx="9506249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  <p:sp>
        <p:nvSpPr>
          <p:cNvPr id="5" name="Content Placeholder 2"/>
          <p:cNvSpPr>
            <a:spLocks noGrp="1"/>
          </p:cNvSpPr>
          <p:nvPr>
            <p:ph idx="12"/>
          </p:nvPr>
        </p:nvSpPr>
        <p:spPr>
          <a:xfrm>
            <a:off x="5400799" y="1727795"/>
            <a:ext cx="4500000" cy="4321175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29054615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iitos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3096543" y="1583779"/>
            <a:ext cx="4176464" cy="2232248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ct val="85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Muokkaa perustyyl. napsautt.</a:t>
            </a:r>
            <a:endParaRPr lang="fi-FI" noProof="0" dirty="0"/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3096543" y="3960045"/>
            <a:ext cx="4176464" cy="1584771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677" y="6337416"/>
            <a:ext cx="2100411" cy="35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806322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nnus 1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6174371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unnus 2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89429" y="2447875"/>
            <a:ext cx="2969336" cy="222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252287" y="6480000"/>
            <a:ext cx="540000" cy="252000"/>
          </a:xfrm>
          <a:prstGeom prst="rect">
            <a:avLst/>
          </a:prstGeom>
        </p:spPr>
        <p:txBody>
          <a:bodyPr vert="horz" lIns="35987" tIns="35987" rIns="35987" bIns="35987" rtlCol="0" anchor="ctr" anchorCtr="0">
            <a:noAutofit/>
          </a:bodyPr>
          <a:lstStyle>
            <a:lvl1pPr algn="ctr" defTabSz="914069" fontAlgn="auto">
              <a:spcBef>
                <a:spcPts val="0"/>
              </a:spcBef>
              <a:spcAft>
                <a:spcPts val="0"/>
              </a:spcAft>
              <a:defRPr sz="800" spc="-40" baseline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0203354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hjä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079184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800" y="1727200"/>
            <a:ext cx="9502775" cy="4321175"/>
          </a:xfrm>
          <a:prstGeom prst="rect">
            <a:avLst/>
          </a:prstGeom>
        </p:spPr>
        <p:txBody>
          <a:bodyPr vert="horz" lIns="35987" tIns="35987" rIns="35987" bIns="35987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pic>
        <p:nvPicPr>
          <p:cNvPr id="1029" name="Picture 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34677" y="6337416"/>
            <a:ext cx="2100411" cy="35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89" r:id="rId2"/>
    <p:sldLayoutId id="2147484090" r:id="rId3"/>
    <p:sldLayoutId id="2147484085" r:id="rId4"/>
    <p:sldLayoutId id="2147484088" r:id="rId5"/>
    <p:sldLayoutId id="2147484087" r:id="rId6"/>
    <p:sldLayoutId id="2147484091" r:id="rId7"/>
  </p:sldLayoutIdLst>
  <p:transition spd="med">
    <p:fade/>
  </p:transition>
  <p:hf hdr="0"/>
  <p:txStyles>
    <p:titleStyle>
      <a:lvl1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 kern="1200" spc="-4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912813" rtl="0" eaLnBrk="1" fontAlgn="base" hangingPunct="1">
        <a:lnSpc>
          <a:spcPct val="95000"/>
        </a:lnSpc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55600" indent="-355600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sz="2100" kern="1200" spc="-4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12788" indent="-355600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kern="1200" spc="-4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69975" indent="-355600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sz="1600" kern="1200" spc="-4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436688" indent="-365125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sz="1400" kern="1200" spc="-4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793875" indent="-355600" algn="l" defTabSz="912813" rtl="0" eaLnBrk="1" fontAlgn="base" hangingPunct="1">
        <a:spcBef>
          <a:spcPct val="0"/>
        </a:spcBef>
        <a:spcAft>
          <a:spcPts val="600"/>
        </a:spcAft>
        <a:buClr>
          <a:schemeClr val="bg2"/>
        </a:buClr>
        <a:buSzPct val="60000"/>
        <a:buFont typeface="Wingdings" charset="2"/>
        <a:buChar char="u"/>
        <a:defRPr sz="1400" kern="1200" spc="-4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3691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26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759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794" indent="-228519" algn="l" defTabSz="914069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34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69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04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39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173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07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43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278" algn="l" defTabSz="9140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inlex.fi/data/normit/49517/01_JTYPL-soveltamisohje_2023.pdf" TargetMode="External"/><Relationship Id="rId2" Type="http://schemas.openxmlformats.org/officeDocument/2006/relationships/hyperlink" Target="http://www.mlang.name/arkisto/tyovoimaohj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siointi.mol.fi/omaasiointi/" TargetMode="External"/><Relationship Id="rId2" Type="http://schemas.openxmlformats.org/officeDocument/2006/relationships/hyperlink" Target="https://toimistot.te-palvelut.fi/yhteystiedo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00" y="1439763"/>
            <a:ext cx="9360000" cy="2160000"/>
          </a:xfrm>
        </p:spPr>
        <p:txBody>
          <a:bodyPr/>
          <a:lstStyle/>
          <a:p>
            <a:r>
              <a:rPr lang="fi-FI" dirty="0"/>
              <a:t>Kehitysvammainen henkilö </a:t>
            </a:r>
            <a:r>
              <a:rPr lang="fi-FI" dirty="0" err="1"/>
              <a:t>TE-toimiston</a:t>
            </a:r>
            <a:r>
              <a:rPr lang="fi-FI" dirty="0"/>
              <a:t> asiakkaana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/>
              <a:pPr>
                <a:defRPr/>
              </a:pPr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2645226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Työttömän työnhakijan määritelmä: </a:t>
            </a:r>
          </a:p>
          <a:p>
            <a:r>
              <a:rPr lang="fi-FI" dirty="0"/>
              <a:t>”Sillä saako henkilö jotakin etuutta, ei ole merkitystä arvioitaessa, onko henkilö laissa* tarkoitettu työtön. Esimerkiksi työkyvyttömyysetuutta tai eläkettä saava voi olla työtön.”</a:t>
            </a:r>
          </a:p>
          <a:p>
            <a:r>
              <a:rPr lang="fi-FI" dirty="0"/>
              <a:t>”Työnhakijalla tarkoitetaan henkilöasiakasta, jonka työnhaku on voimassa laissa* säädetyllä tavalla.”</a:t>
            </a:r>
            <a:endParaRPr lang="fi-FI" dirty="0">
              <a:hlinkClick r:id="rId2"/>
            </a:endParaRPr>
          </a:p>
          <a:p>
            <a:endParaRPr lang="fi-FI" dirty="0">
              <a:hlinkClick r:id="rId2"/>
            </a:endParaRPr>
          </a:p>
          <a:p>
            <a:pPr marL="0" indent="0">
              <a:buNone/>
            </a:pPr>
            <a:r>
              <a:rPr lang="fi-FI" dirty="0">
                <a:hlinkClick r:id="rId3"/>
              </a:rPr>
              <a:t>https://finlex.fi/data/normit/49517/01_JTYPL-soveltamisohje_2023.pdf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pPr marL="0" indent="0">
              <a:buNone/>
            </a:pPr>
            <a:r>
              <a:rPr lang="fi-FI" sz="1800" i="1" dirty="0"/>
              <a:t>* Laki julkisesta työvoima- ja yrityspalvelusta (916/2012) </a:t>
            </a:r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Työ- ja elinkeinoministeriön soveltamisohje 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1241897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>
          <a:xfrm>
            <a:off x="432247" y="1295747"/>
            <a:ext cx="9505056" cy="4752528"/>
          </a:xfrm>
        </p:spPr>
        <p:txBody>
          <a:bodyPr/>
          <a:lstStyle/>
          <a:p>
            <a:r>
              <a:rPr lang="fi-FI" sz="1800" dirty="0"/>
              <a:t>Ryhmäläisiä tuetaan ilmoittautumaan TE-toimiston asiakkaiksi:</a:t>
            </a:r>
          </a:p>
          <a:p>
            <a:pPr marL="357188" lvl="1" indent="0">
              <a:buClrTx/>
              <a:buSzPct val="100000"/>
              <a:buNone/>
            </a:pPr>
            <a:endParaRPr lang="fi-FI" sz="800" dirty="0"/>
          </a:p>
          <a:p>
            <a:pPr marL="357188" lvl="1" indent="0">
              <a:buClrTx/>
              <a:buSzPct val="100000"/>
              <a:buNone/>
            </a:pPr>
            <a:r>
              <a:rPr lang="fi-FI" dirty="0"/>
              <a:t>1) TE-toimiston henkilöasiakkaan yleinen neuvontapalvelu</a:t>
            </a:r>
            <a:endParaRPr lang="fi-FI" i="1" dirty="0"/>
          </a:p>
          <a:p>
            <a:pPr marL="357188" lvl="1" indent="0">
              <a:buClrTx/>
              <a:buSzPct val="100000"/>
              <a:buNone/>
            </a:pPr>
            <a:r>
              <a:rPr lang="fi-FI" i="1" dirty="0"/>
              <a:t>Henkilöasiakkaan yleisestä neuvontapalvelusta saat vastauksia työllistymiseen, TE-palveluiden kanssa asioimiseen sekä verkkopalvelujen käyttöön liittyviin kysymyksiin sekä tarvittaessa jatko-ohjauksen muihin sinulle sopiviin palveluihin.</a:t>
            </a:r>
            <a:endParaRPr lang="fi-FI" dirty="0"/>
          </a:p>
          <a:p>
            <a:pPr marL="357188" lvl="1" indent="0">
              <a:buClrTx/>
              <a:buSzPct val="100000"/>
              <a:buNone/>
            </a:pPr>
            <a:r>
              <a:rPr lang="fi-FI" b="1" dirty="0"/>
              <a:t>Puhelinnumero 0295 025 500</a:t>
            </a:r>
            <a:endParaRPr lang="fi-FI" dirty="0"/>
          </a:p>
          <a:p>
            <a:pPr marL="357188" lvl="1" indent="0">
              <a:buClrTx/>
              <a:buSzPct val="100000"/>
              <a:buNone/>
            </a:pPr>
            <a:r>
              <a:rPr lang="fi-FI" dirty="0"/>
              <a:t>Puhelinpalvelu on avoinna maanantaista perjantaihin kello 9–16.15.</a:t>
            </a:r>
          </a:p>
          <a:p>
            <a:pPr marL="357188" lvl="1" indent="0">
              <a:buClrTx/>
              <a:buSzPct val="100000"/>
              <a:buNone/>
            </a:pPr>
            <a:endParaRPr lang="fi-FI" dirty="0"/>
          </a:p>
          <a:p>
            <a:pPr marL="357188" lvl="1" indent="0">
              <a:buClrTx/>
              <a:buSzPct val="100000"/>
              <a:buNone/>
            </a:pPr>
            <a:r>
              <a:rPr lang="fi-FI" dirty="0"/>
              <a:t>2) Voit myös käydä henkilökohtaisesti TE-toimistossa, katso yhteystiedot tästä linkistä:</a:t>
            </a:r>
          </a:p>
          <a:p>
            <a:pPr marL="357188" lvl="1" indent="0">
              <a:buClrTx/>
              <a:buSzPct val="100000"/>
              <a:buNone/>
            </a:pPr>
            <a:r>
              <a:rPr lang="fi-FI" dirty="0">
                <a:hlinkClick r:id="rId2"/>
              </a:rPr>
              <a:t>https://toimistot.te-palvelut.fi/yhteystiedot</a:t>
            </a:r>
            <a:endParaRPr lang="fi-FI" dirty="0"/>
          </a:p>
          <a:p>
            <a:pPr marL="357188" lvl="1" indent="0">
              <a:buClrTx/>
              <a:buSzPct val="100000"/>
              <a:buNone/>
            </a:pPr>
            <a:endParaRPr lang="fi-FI" dirty="0"/>
          </a:p>
          <a:p>
            <a:pPr marL="357188" lvl="1" indent="0">
              <a:buClrTx/>
              <a:buSzPct val="100000"/>
              <a:buNone/>
            </a:pPr>
            <a:r>
              <a:rPr lang="fi-FI" dirty="0"/>
              <a:t>3) Jos sinulla on verkkopankkitunnukset, voit ilmoittautua myös Oma asioinnin kautta:</a:t>
            </a:r>
          </a:p>
          <a:p>
            <a:pPr marL="357188" lvl="1" indent="0">
              <a:buClrTx/>
              <a:buSzPct val="100000"/>
              <a:buNone/>
            </a:pPr>
            <a:r>
              <a:rPr lang="fi-FI" dirty="0">
                <a:hlinkClick r:id="rId3"/>
              </a:rPr>
              <a:t>https://asiointi.mol.fi/omaasiointi/</a:t>
            </a:r>
            <a:endParaRPr lang="fi-FI" dirty="0"/>
          </a:p>
          <a:p>
            <a:pPr marL="357188" lvl="1" indent="0">
              <a:buClrTx/>
              <a:buSzPct val="100000"/>
              <a:buNone/>
            </a:pPr>
            <a:endParaRPr lang="fi-FI" dirty="0"/>
          </a:p>
          <a:p>
            <a:pPr marL="357188" lvl="1" indent="0">
              <a:buClrTx/>
              <a:buSzPct val="100000"/>
              <a:buNone/>
            </a:pPr>
            <a:endParaRPr lang="fi-FI" dirty="0"/>
          </a:p>
          <a:p>
            <a:pPr marL="357188" lvl="1" indent="0">
              <a:buClrTx/>
              <a:buSzPct val="100000"/>
              <a:buNone/>
            </a:pPr>
            <a:endParaRPr lang="fi-FI" dirty="0"/>
          </a:p>
          <a:p>
            <a:endParaRPr lang="fi-FI" sz="1800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>
          <a:xfrm>
            <a:off x="360239" y="503659"/>
            <a:ext cx="9506249" cy="576064"/>
          </a:xfrm>
        </p:spPr>
        <p:txBody>
          <a:bodyPr/>
          <a:lstStyle/>
          <a:p>
            <a:r>
              <a:rPr lang="fi-FI" dirty="0"/>
              <a:t>Asiointi </a:t>
            </a:r>
            <a:r>
              <a:rPr lang="fi-FI" dirty="0" err="1"/>
              <a:t>TE-toimistossa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69D1E23-CAEE-4642-A4B7-EADE512C2591}" type="slidenum">
              <a:rPr lang="fi-FI" smtClean="0"/>
              <a:pPr>
                <a:defRPr/>
              </a:pPr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3911716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owerpoint-pohjat">
  <a:themeElements>
    <a:clrScheme name="Kehitysvammaliitto">
      <a:dk1>
        <a:srgbClr val="000000"/>
      </a:dk1>
      <a:lt1>
        <a:srgbClr val="FFFFFF"/>
      </a:lt1>
      <a:dk2>
        <a:srgbClr val="DFE4EF"/>
      </a:dk2>
      <a:lt2>
        <a:srgbClr val="FFD329"/>
      </a:lt2>
      <a:accent1>
        <a:srgbClr val="FFC33C"/>
      </a:accent1>
      <a:accent2>
        <a:srgbClr val="A72135"/>
      </a:accent2>
      <a:accent3>
        <a:srgbClr val="F69A45"/>
      </a:accent3>
      <a:accent4>
        <a:srgbClr val="60BFBE"/>
      </a:accent4>
      <a:accent5>
        <a:srgbClr val="4277BC"/>
      </a:accent5>
      <a:accent6>
        <a:srgbClr val="B9CD38"/>
      </a:accent6>
      <a:hlink>
        <a:srgbClr val="0089D8"/>
      </a:hlink>
      <a:folHlink>
        <a:srgbClr val="008BD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spc="-40" dirty="0" smtClean="0">
            <a:solidFill>
              <a:schemeClr val="tx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391FA413B29924F82ADA2010039C6F0" ma:contentTypeVersion="13" ma:contentTypeDescription="Luo uusi asiakirja." ma:contentTypeScope="" ma:versionID="60347996b4514295ec930fef1b6b274f">
  <xsd:schema xmlns:xsd="http://www.w3.org/2001/XMLSchema" xmlns:xs="http://www.w3.org/2001/XMLSchema" xmlns:p="http://schemas.microsoft.com/office/2006/metadata/properties" xmlns:ns3="901f0fe7-6ff3-423e-a313-1d709e34d375" xmlns:ns4="f095a598-0942-4bfe-ad3d-c0a70c9efac9" targetNamespace="http://schemas.microsoft.com/office/2006/metadata/properties" ma:root="true" ma:fieldsID="9666f07d25a79574fc5c655e6e2f1b4e" ns3:_="" ns4:_="">
    <xsd:import namespace="901f0fe7-6ff3-423e-a313-1d709e34d375"/>
    <xsd:import namespace="f095a598-0942-4bfe-ad3d-c0a70c9efac9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1f0fe7-6ff3-423e-a313-1d709e34d375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Jakamisvihjeen hajautus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5a598-0942-4bfe-ad3d-c0a70c9efa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D183C4-2D6E-401C-B972-60F85F6BD8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1f0fe7-6ff3-423e-a313-1d709e34d375"/>
    <ds:schemaRef ds:uri="f095a598-0942-4bfe-ad3d-c0a70c9efa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173ED8-EE78-4884-B053-8EC1459BA0E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30E7A1A-0AAA-4AA1-9CAE-10A8C1BEA04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powerpoint-pohjat</Template>
  <TotalTime>0</TotalTime>
  <Words>178</Words>
  <Application>Microsoft Office PowerPoint</Application>
  <PresentationFormat>Mukautettu</PresentationFormat>
  <Paragraphs>28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powerpoint-pohjat</vt:lpstr>
      <vt:lpstr>Kehitysvammainen henkilö TE-toimiston asiakkaana</vt:lpstr>
      <vt:lpstr>Työ- ja elinkeinoministeriön soveltamisohje </vt:lpstr>
      <vt:lpstr>Asiointi TE-toimistossa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2017-11-14T08:16:10Z</dcterms:created>
  <dcterms:modified xsi:type="dcterms:W3CDTF">2023-08-21T11:15:40Z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0x010100E391FA413B29924F82ADA2010039C6F0</vt:lpwstr>
  </property>
</Properties>
</file>