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5.jpg" ContentType="image/jpeg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51" r:id="rId5"/>
    <p:sldId id="352" r:id="rId6"/>
    <p:sldId id="358" r:id="rId7"/>
    <p:sldId id="354" r:id="rId8"/>
    <p:sldId id="355" r:id="rId9"/>
    <p:sldId id="356" r:id="rId10"/>
  </p:sldIdLst>
  <p:sldSz cx="10369550" cy="6911975"/>
  <p:notesSz cx="6858000" cy="9144000"/>
  <p:defaultTextStyle>
    <a:defPPr>
      <a:defRPr lang="fi-FI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EBA"/>
    <a:srgbClr val="29282E"/>
    <a:srgbClr val="FFFA09"/>
    <a:srgbClr val="293542"/>
    <a:srgbClr val="D0E5EE"/>
    <a:srgbClr val="F0F0F0"/>
    <a:srgbClr val="2F20EC"/>
    <a:srgbClr val="FCE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DAC91-E2AE-4269-8463-42D0C45B8514}" v="34" dt="2023-08-21T10:07:07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8" autoAdjust="0"/>
    <p:restoredTop sz="96144" autoAdjust="0"/>
  </p:normalViewPr>
  <p:slideViewPr>
    <p:cSldViewPr>
      <p:cViewPr varScale="1">
        <p:scale>
          <a:sx n="103" d="100"/>
          <a:sy n="103" d="100"/>
        </p:scale>
        <p:origin x="678" y="108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346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06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06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F3F8B5-6D74-0545-A2BF-CBA820750CE2}" type="slidenum">
              <a:rPr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2773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574" y="268445"/>
            <a:ext cx="1386900" cy="23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63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06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0A876A-41B6-D64C-A159-B397945573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20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C:\panu\pohjat\powerpoint\2016\Kuva2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04775" y="1439763"/>
            <a:ext cx="9360000" cy="2160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04775" y="3816029"/>
            <a:ext cx="9360000" cy="1440000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52287" y="6480000"/>
            <a:ext cx="540000" cy="252000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ctr" defTabSz="914069" fontAlgn="auto">
              <a:spcBef>
                <a:spcPts val="0"/>
              </a:spcBef>
              <a:spcAft>
                <a:spcPts val="0"/>
              </a:spcAft>
              <a:defRPr sz="800" spc="-40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9D1E23-CAEE-4642-A4B7-EADE512C2591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677" y="6337416"/>
            <a:ext cx="2100411" cy="35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7663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39" y="503659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52287" y="6480000"/>
            <a:ext cx="540000" cy="252000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ctr" defTabSz="914069" fontAlgn="auto">
              <a:spcBef>
                <a:spcPts val="0"/>
              </a:spcBef>
              <a:spcAft>
                <a:spcPts val="0"/>
              </a:spcAft>
              <a:defRPr sz="800" spc="-40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9D1E23-CAEE-4642-A4B7-EADE512C2591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416731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nakka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500000" cy="4321175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39" y="503659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52287" y="6480000"/>
            <a:ext cx="540000" cy="252000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ctr" defTabSz="914069" fontAlgn="auto">
              <a:spcBef>
                <a:spcPts val="0"/>
              </a:spcBef>
              <a:spcAft>
                <a:spcPts val="0"/>
              </a:spcAft>
              <a:defRPr sz="800" spc="-40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9D1E23-CAEE-4642-A4B7-EADE512C2591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5400799" y="1727795"/>
            <a:ext cx="4500000" cy="4321175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9054615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96543" y="1583779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3960045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677" y="6337416"/>
            <a:ext cx="2100411" cy="35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52287" y="6480000"/>
            <a:ext cx="540000" cy="252000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ctr" defTabSz="914069" fontAlgn="auto">
              <a:spcBef>
                <a:spcPts val="0"/>
              </a:spcBef>
              <a:spcAft>
                <a:spcPts val="0"/>
              </a:spcAft>
              <a:defRPr sz="800" spc="-40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9D1E23-CAEE-4642-A4B7-EADE512C2591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06322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nnus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17437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nnus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9429" y="2447875"/>
            <a:ext cx="2969336" cy="22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52287" y="6480000"/>
            <a:ext cx="540000" cy="252000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ctr" defTabSz="914069" fontAlgn="auto">
              <a:spcBef>
                <a:spcPts val="0"/>
              </a:spcBef>
              <a:spcAft>
                <a:spcPts val="0"/>
              </a:spcAft>
              <a:defRPr sz="800" spc="-40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9D1E23-CAEE-4642-A4B7-EADE512C2591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203354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79184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77716" y="2147193"/>
            <a:ext cx="8814118" cy="1481595"/>
          </a:xfrm>
          <a:prstGeom prst="rect">
            <a:avLst/>
          </a:prstGeom>
        </p:spPr>
        <p:txBody>
          <a:bodyPr lIns="98746" tIns="49373" rIns="98746" bIns="4937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55433" y="3916786"/>
            <a:ext cx="7258685" cy="17663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8477" y="6406377"/>
            <a:ext cx="2419562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fld id="{E706A906-9835-4162-BAA5-2975AA99058A}" type="datetimeFigureOut">
              <a:rPr lang="fi-FI" smtClean="0"/>
              <a:t>21.8.2023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542930" y="6406377"/>
            <a:ext cx="3283691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431511" y="6406377"/>
            <a:ext cx="2419562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fld id="{CA334DAC-8D80-489C-A505-E08875ACB2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31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480" y="276799"/>
            <a:ext cx="9332595" cy="1151996"/>
          </a:xfrm>
          <a:prstGeom prst="rect">
            <a:avLst/>
          </a:prstGeom>
        </p:spPr>
        <p:txBody>
          <a:bodyPr lIns="98746" tIns="49373" rIns="98746" bIns="4937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8477" y="6406379"/>
            <a:ext cx="2419562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fld id="{E706A906-9835-4162-BAA5-2975AA99058A}" type="datetimeFigureOut">
              <a:rPr lang="fi-FI" smtClean="0"/>
              <a:t>21.8.2023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542932" y="6406379"/>
            <a:ext cx="3283691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431511" y="6406379"/>
            <a:ext cx="2419562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fld id="{CA334DAC-8D80-489C-A505-E08875ACB2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032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27200"/>
            <a:ext cx="9502775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1029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677" y="6337416"/>
            <a:ext cx="2100411" cy="35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89" r:id="rId2"/>
    <p:sldLayoutId id="2147484090" r:id="rId3"/>
    <p:sldLayoutId id="2147484085" r:id="rId4"/>
    <p:sldLayoutId id="2147484088" r:id="rId5"/>
    <p:sldLayoutId id="2147484087" r:id="rId6"/>
    <p:sldLayoutId id="2147484091" r:id="rId7"/>
    <p:sldLayoutId id="2147484092" r:id="rId8"/>
    <p:sldLayoutId id="2147484093" r:id="rId9"/>
  </p:sldLayoutIdLst>
  <p:transition spd="med">
    <p:fade/>
  </p:transition>
  <p:hf hdr="0"/>
  <p:txStyles>
    <p:titleStyle>
      <a:lvl1pPr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 kern="1200" spc="-4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55600" indent="-355600" algn="l" defTabSz="912813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SzPct val="60000"/>
        <a:buFont typeface="Wingdings" charset="2"/>
        <a:buChar char="u"/>
        <a:defRPr sz="2100" kern="1200" spc="-4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2788" indent="-355600" algn="l" defTabSz="912813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SzPct val="60000"/>
        <a:buFont typeface="Wingdings" charset="2"/>
        <a:buChar char="u"/>
        <a:defRPr kern="1200" spc="-4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69975" indent="-355600" algn="l" defTabSz="912813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SzPct val="60000"/>
        <a:buFont typeface="Wingdings" charset="2"/>
        <a:buChar char="u"/>
        <a:defRPr sz="1600" kern="1200" spc="-4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36688" indent="-365125" algn="l" defTabSz="912813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SzPct val="60000"/>
        <a:buFont typeface="Wingdings" charset="2"/>
        <a:buChar char="u"/>
        <a:defRPr sz="1400" kern="1200" spc="-4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793875" indent="-355600" algn="l" defTabSz="912813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SzPct val="60000"/>
        <a:buFont typeface="Wingdings" charset="2"/>
        <a:buChar char="u"/>
        <a:defRPr sz="1400" kern="1200" spc="-4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_v7AaGEyVY&amp;list=PLzpuU2mppYfdAPHvRMvmlffFyXJAahKRb&amp;index=5" TargetMode="External"/><Relationship Id="rId2" Type="http://schemas.openxmlformats.org/officeDocument/2006/relationships/hyperlink" Target="https://www.youtube.com/watch?v=h_v7AaGEyVY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erneri.net/selko/wp-content/uploads/2014/12/yk-sopimus.selkokielell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fi-FI" b="1" dirty="0"/>
              <a:t>Työ ja palkka ihmisoikeutena</a:t>
            </a:r>
            <a:br>
              <a:rPr lang="fi-FI" b="1" dirty="0"/>
            </a:br>
            <a:endParaRPr lang="fi-FI" b="1" dirty="0"/>
          </a:p>
        </p:txBody>
      </p:sp>
      <p:pic>
        <p:nvPicPr>
          <p:cNvPr id="6" name="Kuva 5" descr="Sylimikr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5140" y="3093114"/>
            <a:ext cx="1036955" cy="921597"/>
          </a:xfrm>
          <a:prstGeom prst="rect">
            <a:avLst/>
          </a:prstGeom>
        </p:spPr>
      </p:pic>
      <p:pic>
        <p:nvPicPr>
          <p:cNvPr id="7" name="Kuva 6" descr="Säästöpossu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3344" y="2995189"/>
            <a:ext cx="1036955" cy="921597"/>
          </a:xfrm>
          <a:prstGeom prst="rect">
            <a:avLst/>
          </a:prstGeom>
        </p:spPr>
      </p:pic>
      <p:pic>
        <p:nvPicPr>
          <p:cNvPr id="8" name="Kuva 7" descr="Kirjat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4775" y="2995189"/>
            <a:ext cx="1036955" cy="921597"/>
          </a:xfrm>
          <a:prstGeom prst="rect">
            <a:avLst/>
          </a:prstGeom>
        </p:spPr>
      </p:pic>
      <p:pic>
        <p:nvPicPr>
          <p:cNvPr id="9" name="Kuva 8" descr="Vasara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44419" y="3000547"/>
            <a:ext cx="1036955" cy="921597"/>
          </a:xfrm>
          <a:prstGeom prst="rect">
            <a:avLst/>
          </a:prstGeom>
        </p:spPr>
      </p:pic>
      <p:pic>
        <p:nvPicPr>
          <p:cNvPr id="10" name="Kuva 9" descr="Kello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72979" y="2995189"/>
            <a:ext cx="1036955" cy="921597"/>
          </a:xfrm>
          <a:prstGeom prst="rect">
            <a:avLst/>
          </a:prstGeom>
        </p:spPr>
      </p:pic>
      <p:pic>
        <p:nvPicPr>
          <p:cNvPr id="11" name="Kuva 10" descr="Lyijykynä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42843" y="3000547"/>
            <a:ext cx="1036955" cy="92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0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8550" y="466848"/>
            <a:ext cx="9332595" cy="2481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/>
              <a:t>Suomen laki määrää, </a:t>
            </a:r>
          </a:p>
          <a:p>
            <a:pPr marL="0" indent="0">
              <a:buNone/>
            </a:pPr>
            <a:r>
              <a:rPr lang="fi-FI" sz="2800" b="1" dirty="0"/>
              <a:t>että kaikilla täällä asuvilla ihmisillä </a:t>
            </a:r>
          </a:p>
          <a:p>
            <a:pPr marL="0" indent="0">
              <a:buNone/>
            </a:pPr>
            <a:r>
              <a:rPr lang="fi-FI" sz="2800" b="1" dirty="0"/>
              <a:t>on oikeus työhön ja koulutukseen.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30" y="2294794"/>
            <a:ext cx="4050290" cy="44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uvaselite-ellipsi 4"/>
          <p:cNvSpPr/>
          <p:nvPr/>
        </p:nvSpPr>
        <p:spPr>
          <a:xfrm>
            <a:off x="611867" y="3165689"/>
            <a:ext cx="3592999" cy="2177242"/>
          </a:xfrm>
          <a:prstGeom prst="wedgeEllipseCallout">
            <a:avLst>
              <a:gd name="adj1" fmla="val 60087"/>
              <a:gd name="adj2" fmla="val 305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22" tIns="49361" rIns="98722" bIns="49361" rtlCol="0" anchor="ctr"/>
          <a:lstStyle/>
          <a:p>
            <a:pPr algn="ctr"/>
            <a:r>
              <a:rPr lang="fi-FI" sz="2600" b="1" dirty="0">
                <a:solidFill>
                  <a:schemeClr val="tx1"/>
                </a:solidFill>
              </a:rPr>
              <a:t>Suomen Leijona puolustaa vammaisten oikeuksia</a:t>
            </a:r>
          </a:p>
        </p:txBody>
      </p:sp>
    </p:spTree>
    <p:extLst>
      <p:ext uri="{BB962C8B-B14F-4D97-AF65-F5344CB8AC3E}">
        <p14:creationId xmlns:p14="http://schemas.microsoft.com/office/powerpoint/2010/main" val="33581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9D1E23-CAEE-4642-A4B7-EADE512C2591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22" tIns="49361" rIns="98722" bIns="49361" rtlCol="0" anchor="ctr"/>
          <a:lstStyle/>
          <a:p>
            <a:pPr algn="ctr"/>
            <a:r>
              <a:rPr lang="fi-FI" sz="3500" b="1" dirty="0">
                <a:solidFill>
                  <a:srgbClr val="000000"/>
                </a:solidFill>
              </a:rPr>
              <a:t>Yhdistyneiden kansakuntien yleissopimus vammaisten henkilöiden oikeuksista 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303859"/>
            <a:ext cx="8521345" cy="227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8661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480" y="359643"/>
            <a:ext cx="9332595" cy="1069152"/>
          </a:xfrm>
        </p:spPr>
        <p:txBody>
          <a:bodyPr>
            <a:normAutofit/>
          </a:bodyPr>
          <a:lstStyle/>
          <a:p>
            <a:pPr algn="l"/>
            <a:r>
              <a:rPr lang="fi-FI" b="1" dirty="0"/>
              <a:t>Teen työtä, olen tarpeellinen, ja rahani riittävät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480" y="1295747"/>
            <a:ext cx="9332595" cy="487863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	Me Itse ry:n video työunelmista: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>
              <a:hlinkClick r:id="" action="ppaction://noaction"/>
            </a:endParaRPr>
          </a:p>
          <a:p>
            <a:pPr marL="0" indent="0">
              <a:buNone/>
            </a:pPr>
            <a:endParaRPr lang="fi-FI" dirty="0">
              <a:hlinkClick r:id="" action="ppaction://noaction"/>
            </a:endParaRPr>
          </a:p>
          <a:p>
            <a:pPr marL="0" indent="0">
              <a:buNone/>
            </a:pPr>
            <a:endParaRPr lang="fi-FI" dirty="0">
              <a:hlinkClick r:id="" action="ppaction://noaction"/>
            </a:endParaRPr>
          </a:p>
          <a:p>
            <a:pPr marL="0" indent="0">
              <a:buNone/>
            </a:pPr>
            <a:endParaRPr lang="fi-FI" dirty="0">
              <a:hlinkClick r:id="" action="ppaction://noaction"/>
            </a:endParaRPr>
          </a:p>
          <a:p>
            <a:pPr marL="0" indent="0">
              <a:buNone/>
            </a:pPr>
            <a:endParaRPr lang="fi-FI" dirty="0">
              <a:hlinkClick r:id="" action="ppaction://noaction"/>
            </a:endParaRPr>
          </a:p>
          <a:p>
            <a:pPr marL="0" indent="0">
              <a:buNone/>
            </a:pPr>
            <a:endParaRPr lang="fi-FI" dirty="0">
              <a:hlinkClick r:id="" action="ppaction://noaction"/>
            </a:endParaRPr>
          </a:p>
          <a:p>
            <a:pPr marL="0" indent="0">
              <a:buNone/>
            </a:pPr>
            <a:endParaRPr lang="fi-FI" dirty="0">
              <a:hlinkClick r:id="" action="ppaction://noaction"/>
            </a:endParaRPr>
          </a:p>
          <a:p>
            <a:pPr marL="0" indent="0">
              <a:buNone/>
            </a:pPr>
            <a:endParaRPr lang="fi-FI" dirty="0">
              <a:hlinkClick r:id="" action="ppaction://noaction"/>
            </a:endParaRPr>
          </a:p>
          <a:p>
            <a:pPr marL="0" indent="0">
              <a:buNone/>
            </a:pPr>
            <a:endParaRPr lang="fi-FI" dirty="0">
              <a:hlinkClick r:id="" action="ppaction://noaction"/>
            </a:endParaRP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hlinkClick r:id="rId2"/>
              </a:rPr>
              <a:t>https://www.youtube.com/watch?v=h_v7AaGEyVY</a:t>
            </a:r>
            <a:endParaRPr lang="fi-FI" dirty="0"/>
          </a:p>
          <a:p>
            <a:endParaRPr lang="fi-FI" dirty="0"/>
          </a:p>
        </p:txBody>
      </p:sp>
      <p:pic>
        <p:nvPicPr>
          <p:cNvPr id="5" name="Kuva 4">
            <a:hlinkClick r:id="rId3"/>
            <a:extLst>
              <a:ext uri="{FF2B5EF4-FFF2-40B4-BE49-F238E27FC236}">
                <a16:creationId xmlns:a16="http://schemas.microsoft.com/office/drawing/2014/main" id="{4F520A43-FC59-8478-9BDD-4DBA5A5BD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367" y="1943819"/>
            <a:ext cx="6075682" cy="34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7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480" y="420815"/>
            <a:ext cx="9332595" cy="874932"/>
          </a:xfrm>
        </p:spPr>
        <p:txBody>
          <a:bodyPr>
            <a:noAutofit/>
          </a:bodyPr>
          <a:lstStyle/>
          <a:p>
            <a:r>
              <a:rPr lang="fi-FI" dirty="0"/>
              <a:t>Oikeus työhön ja sosiaaliturvaan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Vammaisilla ihmisillä on sama oikeus tehdä työtä kuin muilla. Avoimilla työmarkkinoilla vammaisille on myös taattava samanlaiset työehdot kuin muille. Heidän työolonsa on oltava yhtä hyvät kuin muilla.</a:t>
            </a:r>
          </a:p>
          <a:p>
            <a:r>
              <a:rPr lang="fi-FI" dirty="0"/>
              <a:t>Vammaisilla on oikeus olla jäsenenä ammattiyhdistyksessä ja saada työhönsä jatkokoulutusta. Työolosuhteisiin tulee tehdä kohtuulliset muutokset. </a:t>
            </a:r>
          </a:p>
          <a:p>
            <a:r>
              <a:rPr lang="fi-FI" dirty="0"/>
              <a:t>Vammaisilla on oikeus sosiaaliturvaan ilman syrjintää. Vammaisilla ja heidän perheillään on oikeus riittävään elintasoon: ruokaan, vaatetukseen, asuntoon ja terveyspalveluihin.</a:t>
            </a:r>
          </a:p>
        </p:txBody>
      </p:sp>
    </p:spTree>
    <p:extLst>
      <p:ext uri="{BB962C8B-B14F-4D97-AF65-F5344CB8AC3E}">
        <p14:creationId xmlns:p14="http://schemas.microsoft.com/office/powerpoint/2010/main" val="64944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93" y="1152871"/>
            <a:ext cx="4735374" cy="547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uoli oikealle 4">
            <a:hlinkClick r:id="rId3"/>
          </p:cNvPr>
          <p:cNvSpPr/>
          <p:nvPr/>
        </p:nvSpPr>
        <p:spPr>
          <a:xfrm>
            <a:off x="6552927" y="4752131"/>
            <a:ext cx="2171110" cy="1430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22" tIns="49361" rIns="98722" bIns="49361" rtlCol="0" anchor="ctr"/>
          <a:lstStyle/>
          <a:p>
            <a:pPr algn="ctr"/>
            <a:r>
              <a:rPr lang="fi-FI" sz="2200" b="1" dirty="0"/>
              <a:t>Klikkaa nettiin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5C93E5E-256F-FB88-493E-9CE62E7B20F7}"/>
              </a:ext>
            </a:extLst>
          </p:cNvPr>
          <p:cNvSpPr txBox="1">
            <a:spLocks/>
          </p:cNvSpPr>
          <p:nvPr/>
        </p:nvSpPr>
        <p:spPr>
          <a:xfrm>
            <a:off x="518480" y="420815"/>
            <a:ext cx="9332595" cy="8749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 kern="1200" spc="-4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i-FI" dirty="0"/>
              <a:t>YK:n vammaissopimus selkokielellä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1533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VL_powerpoint-pohja">
  <a:themeElements>
    <a:clrScheme name="Kehitysvammaliitto">
      <a:dk1>
        <a:srgbClr val="000000"/>
      </a:dk1>
      <a:lt1>
        <a:srgbClr val="FFFFFF"/>
      </a:lt1>
      <a:dk2>
        <a:srgbClr val="DFE4EF"/>
      </a:dk2>
      <a:lt2>
        <a:srgbClr val="FFD329"/>
      </a:lt2>
      <a:accent1>
        <a:srgbClr val="FFC33C"/>
      </a:accent1>
      <a:accent2>
        <a:srgbClr val="A72135"/>
      </a:accent2>
      <a:accent3>
        <a:srgbClr val="F69A45"/>
      </a:accent3>
      <a:accent4>
        <a:srgbClr val="60BFBE"/>
      </a:accent4>
      <a:accent5>
        <a:srgbClr val="4277BC"/>
      </a:accent5>
      <a:accent6>
        <a:srgbClr val="B9CD38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391FA413B29924F82ADA2010039C6F0" ma:contentTypeVersion="13" ma:contentTypeDescription="Luo uusi asiakirja." ma:contentTypeScope="" ma:versionID="60347996b4514295ec930fef1b6b274f">
  <xsd:schema xmlns:xsd="http://www.w3.org/2001/XMLSchema" xmlns:xs="http://www.w3.org/2001/XMLSchema" xmlns:p="http://schemas.microsoft.com/office/2006/metadata/properties" xmlns:ns3="901f0fe7-6ff3-423e-a313-1d709e34d375" xmlns:ns4="f095a598-0942-4bfe-ad3d-c0a70c9efac9" targetNamespace="http://schemas.microsoft.com/office/2006/metadata/properties" ma:root="true" ma:fieldsID="9666f07d25a79574fc5c655e6e2f1b4e" ns3:_="" ns4:_="">
    <xsd:import namespace="901f0fe7-6ff3-423e-a313-1d709e34d375"/>
    <xsd:import namespace="f095a598-0942-4bfe-ad3d-c0a70c9efac9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f0fe7-6ff3-423e-a313-1d709e34d375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5a598-0942-4bfe-ad3d-c0a70c9ef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4B069-CE0A-4B10-8EDD-B2D82FAD2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04DD8C-F8D2-4265-ABEC-C16C33431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1f0fe7-6ff3-423e-a313-1d709e34d375"/>
    <ds:schemaRef ds:uri="f095a598-0942-4bfe-ad3d-c0a70c9ef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0478F6-0ED3-490D-8E73-BF919C4CBF7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KVL_powerpoint-pohja</Template>
  <TotalTime>0</TotalTime>
  <Words>150</Words>
  <Application>Microsoft Office PowerPoint</Application>
  <PresentationFormat>Mukautettu</PresentationFormat>
  <Paragraphs>26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KVL_powerpoint-pohja</vt:lpstr>
      <vt:lpstr>Työ ja palkka ihmisoikeutena </vt:lpstr>
      <vt:lpstr>PowerPoint-esitys</vt:lpstr>
      <vt:lpstr>Yhdistyneiden kansakuntien yleissopimus vammaisten henkilöiden oikeuksista </vt:lpstr>
      <vt:lpstr>Teen työtä, olen tarpeellinen, ja rahani riittävät</vt:lpstr>
      <vt:lpstr>Oikeus työhön ja sosiaaliturvaan </vt:lpstr>
      <vt:lpstr>PowerPoint-esitys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2017-10-09T09:58:35Z</dcterms:created>
  <dcterms:modified xsi:type="dcterms:W3CDTF">2023-08-21T10:07:19Z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0x010100E391FA413B29924F82ADA2010039C6F0</vt:lpwstr>
  </property>
</Properties>
</file>