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5.jpg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50" r:id="rId5"/>
    <p:sldId id="351" r:id="rId6"/>
    <p:sldId id="352" r:id="rId7"/>
    <p:sldId id="360" r:id="rId8"/>
    <p:sldId id="353" r:id="rId9"/>
    <p:sldId id="361" r:id="rId10"/>
    <p:sldId id="359" r:id="rId11"/>
    <p:sldId id="354" r:id="rId12"/>
    <p:sldId id="362" r:id="rId13"/>
    <p:sldId id="363" r:id="rId14"/>
    <p:sldId id="355" r:id="rId15"/>
    <p:sldId id="364" r:id="rId16"/>
    <p:sldId id="356" r:id="rId17"/>
    <p:sldId id="357" r:id="rId18"/>
  </p:sldIdLst>
  <p:sldSz cx="10369550" cy="6911975"/>
  <p:notesSz cx="6858000" cy="9144000"/>
  <p:defaultTextStyle>
    <a:defPPr>
      <a:defRPr lang="fi-FI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BA"/>
    <a:srgbClr val="29282E"/>
    <a:srgbClr val="FFFA09"/>
    <a:srgbClr val="293542"/>
    <a:srgbClr val="D0E5EE"/>
    <a:srgbClr val="F0F0F0"/>
    <a:srgbClr val="2F20EC"/>
    <a:srgbClr val="FCE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085A3-C71A-4F50-A001-949291A45A75}" v="1" dt="2023-08-21T13:37:00.778"/>
    <p1510:client id="{8FD4ACCE-53A6-1DA9-B0FF-8BD6DB448576}" v="5" dt="2023-08-22T14:06:53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3134" autoAdjust="0"/>
  </p:normalViewPr>
  <p:slideViewPr>
    <p:cSldViewPr>
      <p:cViewPr varScale="1">
        <p:scale>
          <a:sx n="96" d="100"/>
          <a:sy n="96" d="100"/>
        </p:scale>
        <p:origin x="1290" y="84"/>
      </p:cViewPr>
      <p:guideLst>
        <p:guide orient="horz" pos="2177"/>
        <p:guide pos="3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34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0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F3F8B5-6D74-0545-A2BF-CBA820750CE2}" type="slidenum">
              <a:rPr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3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74" y="268445"/>
            <a:ext cx="1386900" cy="23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0A876A-41B6-D64C-A159-B397945573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20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17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07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78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C:\panu\pohjat\powerpoint\2016\Kuva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04775" y="1439763"/>
            <a:ext cx="9360000" cy="2160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04775" y="3816029"/>
            <a:ext cx="9360000" cy="1440000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663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9502362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41673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nakka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4500000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5400799" y="1727795"/>
            <a:ext cx="4500000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29054615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96543" y="1583779"/>
            <a:ext cx="4176464" cy="2232248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96543" y="3960045"/>
            <a:ext cx="4176464" cy="1584771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06322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17437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9429" y="2447875"/>
            <a:ext cx="2969336" cy="22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203354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79184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727200"/>
            <a:ext cx="9502775" cy="4321175"/>
          </a:xfrm>
          <a:prstGeom prst="rect">
            <a:avLst/>
          </a:prstGeom>
        </p:spPr>
        <p:txBody>
          <a:bodyPr vert="horz" lIns="35987" tIns="35987" rIns="35987" bIns="35987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89" r:id="rId2"/>
    <p:sldLayoutId id="2147484090" r:id="rId3"/>
    <p:sldLayoutId id="2147484085" r:id="rId4"/>
    <p:sldLayoutId id="2147484088" r:id="rId5"/>
    <p:sldLayoutId id="2147484087" r:id="rId6"/>
    <p:sldLayoutId id="2147484091" r:id="rId7"/>
  </p:sldLayoutIdLst>
  <p:transition spd="med">
    <p:fade/>
  </p:transition>
  <p:hf hdr="0"/>
  <p:txStyles>
    <p:titleStyle>
      <a:lvl1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 kern="1200" spc="-4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5600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2100" kern="1200" spc="-4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12788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69975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6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436688" indent="-365125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4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793875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4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91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6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59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94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3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07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78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fRlrV4lH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yLpO32zRv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1439763"/>
            <a:ext cx="9360000" cy="2160000"/>
          </a:xfrm>
        </p:spPr>
        <p:txBody>
          <a:bodyPr/>
          <a:lstStyle/>
          <a:p>
            <a:r>
              <a:rPr lang="fi-FI" dirty="0"/>
              <a:t>Työunelmista työpaikan hakemiseen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64522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2"/>
          <p:cNvSpPr>
            <a:spLocks noGrp="1"/>
          </p:cNvSpPr>
          <p:nvPr>
            <p:ph type="ctrTitle"/>
          </p:nvPr>
        </p:nvSpPr>
        <p:spPr>
          <a:xfrm>
            <a:off x="504255" y="2447875"/>
            <a:ext cx="9360000" cy="1152128"/>
          </a:xfrm>
        </p:spPr>
        <p:txBody>
          <a:bodyPr/>
          <a:lstStyle/>
          <a:p>
            <a:r>
              <a:rPr lang="fi-FI" sz="4800" dirty="0"/>
              <a:t>Mikä on portfolio?</a:t>
            </a:r>
          </a:p>
        </p:txBody>
      </p:sp>
    </p:spTree>
    <p:extLst>
      <p:ext uri="{BB962C8B-B14F-4D97-AF65-F5344CB8AC3E}">
        <p14:creationId xmlns:p14="http://schemas.microsoft.com/office/powerpoint/2010/main" val="387751568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60239" y="1511771"/>
            <a:ext cx="9502362" cy="4536504"/>
          </a:xfrm>
        </p:spPr>
        <p:txBody>
          <a:bodyPr/>
          <a:lstStyle/>
          <a:p>
            <a:pPr marL="1588" lvl="1" indent="0">
              <a:buClrTx/>
              <a:buSzPct val="100000"/>
              <a:buNone/>
            </a:pPr>
            <a:r>
              <a:rPr lang="fi-FI" sz="3200" dirty="0"/>
              <a:t>Kokoelma todistuksista ja työnäytteistä </a:t>
            </a:r>
          </a:p>
          <a:p>
            <a:pPr marL="1588" lvl="1" indent="0">
              <a:buClrTx/>
              <a:buSzPct val="100000"/>
              <a:buNone/>
            </a:pPr>
            <a:r>
              <a:rPr lang="fi-FI" sz="3200" dirty="0"/>
              <a:t>Näyttää, mitä osaat ja missä olet hyvä</a:t>
            </a:r>
          </a:p>
          <a:p>
            <a:pPr marL="1588" lvl="1" indent="0">
              <a:buClrTx/>
              <a:buSzPct val="100000"/>
              <a:buNone/>
            </a:pPr>
            <a:endParaRPr lang="fi-FI" sz="3200" dirty="0"/>
          </a:p>
          <a:p>
            <a:pPr marL="0" indent="0">
              <a:buClrTx/>
              <a:buSzPct val="100000"/>
              <a:buNone/>
            </a:pPr>
            <a:r>
              <a:rPr lang="fi-FI" sz="2800" dirty="0"/>
              <a:t>Kokoa portfolioosi:</a:t>
            </a:r>
          </a:p>
          <a:p>
            <a:pPr marL="900113" lvl="1" indent="-542925">
              <a:buClrTx/>
              <a:buSzPct val="100000"/>
            </a:pPr>
            <a:r>
              <a:rPr lang="fi-FI" sz="2500" dirty="0"/>
              <a:t>Ansioluettelo eli CV</a:t>
            </a:r>
          </a:p>
          <a:p>
            <a:pPr marL="900113" lvl="1" indent="-542925">
              <a:buClrTx/>
              <a:buSzPct val="100000"/>
            </a:pPr>
            <a:r>
              <a:rPr lang="fi-FI" sz="2500" dirty="0"/>
              <a:t>Todistukset käymistäsi koulutuksista</a:t>
            </a:r>
          </a:p>
          <a:p>
            <a:pPr marL="900113" lvl="1" indent="-542925">
              <a:buClrTx/>
              <a:buSzPct val="100000"/>
            </a:pPr>
            <a:r>
              <a:rPr lang="fi-FI" sz="2500" dirty="0"/>
              <a:t>Todistukset työkokemuksesta</a:t>
            </a:r>
          </a:p>
          <a:p>
            <a:pPr marL="900113" lvl="1" indent="-542925">
              <a:buClrTx/>
              <a:buSzPct val="100000"/>
            </a:pPr>
            <a:r>
              <a:rPr lang="fi-FI" sz="2500" dirty="0"/>
              <a:t>Valokuvia osaamisestasi – esim. käsityöt, taideteokset, valokuva sinusta tekemässä jotain sellaista, missä olet hyvä</a:t>
            </a:r>
          </a:p>
          <a:p>
            <a:pPr marL="1588" lvl="1" indent="0">
              <a:buClrTx/>
              <a:buSzPct val="100000"/>
              <a:buNone/>
            </a:pPr>
            <a:endParaRPr lang="fi-FI" sz="3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Portfolio on sama kuin osaamiskansio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294207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215" y="863699"/>
            <a:ext cx="9937104" cy="2160240"/>
          </a:xfrm>
        </p:spPr>
        <p:txBody>
          <a:bodyPr/>
          <a:lstStyle/>
          <a:p>
            <a:pPr algn="ctr"/>
            <a:r>
              <a:rPr lang="fi-FI" sz="4800" dirty="0"/>
              <a:t>Työhakemuksen voi tehdä myös</a:t>
            </a:r>
            <a:br>
              <a:rPr lang="fi-FI" sz="4800" dirty="0"/>
            </a:br>
            <a:r>
              <a:rPr lang="fi-FI" sz="4800" dirty="0"/>
              <a:t>videolla!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576263" y="3240043"/>
            <a:ext cx="9360000" cy="1440000"/>
          </a:xfrm>
        </p:spPr>
        <p:txBody>
          <a:bodyPr/>
          <a:lstStyle/>
          <a:p>
            <a:pPr lvl="0" algn="ctr">
              <a:buClrTx/>
            </a:pPr>
            <a:r>
              <a:rPr lang="fi-FI" sz="2800" dirty="0"/>
              <a:t>Videon tekeminen voi olla hauskaa ja helppoa! </a:t>
            </a:r>
          </a:p>
          <a:p>
            <a:pPr lvl="0" algn="ctr">
              <a:buClrTx/>
            </a:pPr>
            <a:endParaRPr lang="fi-FI" sz="2800" dirty="0"/>
          </a:p>
          <a:p>
            <a:pPr lvl="0" algn="ctr">
              <a:buClrTx/>
            </a:pPr>
            <a:r>
              <a:rPr lang="fi-FI" sz="2800" dirty="0"/>
              <a:t>Kokeilkaa vaikka!</a:t>
            </a:r>
          </a:p>
          <a:p>
            <a:pPr algn="ctr"/>
            <a:endParaRPr lang="fi-F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023" y="3744019"/>
            <a:ext cx="237626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993650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1801" y="1511771"/>
            <a:ext cx="9502362" cy="4536607"/>
          </a:xfrm>
        </p:spPr>
        <p:txBody>
          <a:bodyPr/>
          <a:lstStyle/>
          <a:p>
            <a:pPr marL="0" indent="0">
              <a:buClrTx/>
              <a:buNone/>
            </a:pPr>
            <a:endParaRPr lang="fi-FI" sz="2800" dirty="0"/>
          </a:p>
          <a:p>
            <a:pPr marL="0" indent="0">
              <a:buClrTx/>
              <a:buNone/>
            </a:pPr>
            <a:r>
              <a:rPr lang="fi-FI" sz="2800" dirty="0"/>
              <a:t>Tässä yksi ohjevideo työhakuvideon tekemiseen</a:t>
            </a:r>
          </a:p>
          <a:p>
            <a:pPr marL="0" indent="0">
              <a:buClrTx/>
              <a:buNone/>
            </a:pPr>
            <a:r>
              <a:rPr lang="fi-FI" sz="2800" dirty="0"/>
              <a:t>	</a:t>
            </a:r>
            <a:r>
              <a:rPr lang="fi-FI" sz="2800" dirty="0">
                <a:sym typeface="Wingdings" panose="05000000000000000000" pitchFamily="2" charset="2"/>
              </a:rPr>
              <a:t> keskustelkaa tästä yhdessä:</a:t>
            </a:r>
            <a:endParaRPr lang="fi-FI" sz="2800" dirty="0"/>
          </a:p>
          <a:p>
            <a:pPr>
              <a:buClrTx/>
            </a:pPr>
            <a:endParaRPr lang="fi-FI" sz="2800" dirty="0">
              <a:hlinkClick r:id="rId2"/>
            </a:endParaRPr>
          </a:p>
          <a:p>
            <a:pPr>
              <a:buClrTx/>
            </a:pPr>
            <a:endParaRPr lang="fi-FI" sz="2800" dirty="0">
              <a:hlinkClick r:id="rId2"/>
            </a:endParaRPr>
          </a:p>
          <a:p>
            <a:pPr marL="723900" indent="0">
              <a:buClrTx/>
              <a:buNone/>
            </a:pPr>
            <a:r>
              <a:rPr lang="fi-FI" sz="2800" dirty="0">
                <a:hlinkClick r:id="rId2"/>
              </a:rPr>
              <a:t>https://www.youtube.com/watch?v=LZfRlrV4lHk</a:t>
            </a:r>
            <a:endParaRPr lang="fi-FI" sz="2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247" y="503659"/>
            <a:ext cx="9506249" cy="1008112"/>
          </a:xfrm>
        </p:spPr>
        <p:txBody>
          <a:bodyPr/>
          <a:lstStyle/>
          <a:p>
            <a:r>
              <a:rPr lang="fi-FI" sz="4000" dirty="0"/>
              <a:t>Miten teen työnhakuvideon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378938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247" y="2585045"/>
            <a:ext cx="9502362" cy="4321175"/>
          </a:xfrm>
        </p:spPr>
        <p:txBody>
          <a:bodyPr vert="horz" lIns="35987" tIns="35987" rIns="35987" bIns="35987" rtlCol="0" anchor="t">
            <a:noAutofit/>
          </a:bodyPr>
          <a:lstStyle/>
          <a:p>
            <a:pPr marL="0" indent="0">
              <a:buClrTx/>
              <a:buSzPct val="100000"/>
              <a:buNone/>
            </a:pPr>
            <a:r>
              <a:rPr lang="fi-FI" sz="2800" dirty="0">
                <a:ea typeface="ＭＳ Ｐゴシック"/>
              </a:rPr>
              <a:t>Työnhakuvideo, raptyyli:</a:t>
            </a:r>
          </a:p>
          <a:p>
            <a:pPr marL="0" indent="0">
              <a:buClrTx/>
              <a:buSzPct val="100000"/>
              <a:buNone/>
            </a:pPr>
            <a:r>
              <a:rPr lang="fi-FI" sz="2800" dirty="0">
                <a:ea typeface="ＭＳ Ｐゴシック"/>
                <a:hlinkClick r:id="rId2"/>
              </a:rPr>
              <a:t>https://www.youtube.com/watch?v=9yLpO32zRvs</a:t>
            </a:r>
            <a:endParaRPr lang="fi-FI" sz="2800" dirty="0">
              <a:ea typeface="ＭＳ Ｐゴシック"/>
            </a:endParaRPr>
          </a:p>
          <a:p>
            <a:pPr marL="457200" indent="-457200">
              <a:buClr>
                <a:srgbClr val="FFD329"/>
              </a:buClr>
              <a:buSzPct val="100000"/>
              <a:buFont typeface="Arial"/>
              <a:buAutoNum type="arabicPeriod"/>
            </a:pPr>
            <a:endParaRPr lang="fi-FI" sz="2800" dirty="0">
              <a:cs typeface="Arial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i-FI" sz="3200" dirty="0"/>
              <a:t>Esimerkki työnhakuvideosta </a:t>
            </a:r>
            <a:br>
              <a:rPr lang="fi-FI" sz="3200" dirty="0"/>
            </a:br>
            <a:r>
              <a:rPr lang="fi-FI" sz="3200" dirty="0"/>
              <a:t>– miettikää, ottaisitteko töihin henkilön videolla?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329998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1801" y="1295747"/>
            <a:ext cx="5761086" cy="4752631"/>
          </a:xfrm>
        </p:spPr>
        <p:txBody>
          <a:bodyPr/>
          <a:lstStyle/>
          <a:p>
            <a:pPr>
              <a:buClrTx/>
            </a:pPr>
            <a:r>
              <a:rPr lang="fi-FI" sz="2800" dirty="0"/>
              <a:t>Monia työpaikkoja voi hakea kävelemällä vain rohkeasti työpaikalle ja kysymällä töitä </a:t>
            </a:r>
          </a:p>
          <a:p>
            <a:pPr>
              <a:buClrTx/>
            </a:pPr>
            <a:endParaRPr lang="fi-FI" sz="2800" dirty="0"/>
          </a:p>
          <a:p>
            <a:pPr>
              <a:buClrTx/>
            </a:pPr>
            <a:r>
              <a:rPr lang="fi-FI" sz="2800" dirty="0"/>
              <a:t>Kannattaa valmistautua kertomaan mahdollisimman monille tutuille ja tuntemattomille itsestäsi ja siitä, missä olet hyvä ja mikä sinua erityisesti kiinnostaa, millaisesta työpaikasta unelmoit</a:t>
            </a:r>
          </a:p>
          <a:p>
            <a:endParaRPr lang="fi-FI" sz="2800" dirty="0"/>
          </a:p>
          <a:p>
            <a:pPr marL="0" indent="0">
              <a:buNone/>
            </a:pPr>
            <a:endParaRPr lang="fi-FI" sz="2800" dirty="0"/>
          </a:p>
          <a:p>
            <a:pPr lvl="1"/>
            <a:endParaRPr lang="fi-FI" sz="2400" dirty="0"/>
          </a:p>
          <a:p>
            <a:pPr lvl="1"/>
            <a:endParaRPr lang="fi-FI" sz="2400" dirty="0"/>
          </a:p>
          <a:p>
            <a:pPr lvl="1"/>
            <a:endParaRPr lang="fi-FI" sz="2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Työn hakeminen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99" y="1295747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4189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16223" y="1655787"/>
            <a:ext cx="9502362" cy="4320583"/>
          </a:xfrm>
        </p:spPr>
        <p:txBody>
          <a:bodyPr/>
          <a:lstStyle/>
          <a:p>
            <a:pPr marL="0" lvl="1" indent="0">
              <a:buClrTx/>
              <a:buSzPct val="100000"/>
              <a:buNone/>
            </a:pPr>
            <a:r>
              <a:rPr lang="fi-FI" sz="2400" dirty="0"/>
              <a:t>Voit valmistautua kertomaan itsestäsi työnantajalle tekemällä itsellesi: </a:t>
            </a:r>
          </a:p>
          <a:p>
            <a:pPr marL="357188" lvl="1" indent="0">
              <a:buClrTx/>
              <a:buSzPct val="100000"/>
              <a:buNone/>
            </a:pPr>
            <a:endParaRPr lang="fi-FI" sz="2400" dirty="0"/>
          </a:p>
          <a:p>
            <a:pPr marL="357188" lvl="1" indent="0">
              <a:buClrTx/>
              <a:buSzPct val="100000"/>
              <a:buNone/>
            </a:pPr>
            <a:endParaRPr lang="fi-FI" sz="2400" dirty="0"/>
          </a:p>
          <a:p>
            <a:pPr marL="814388" lvl="1" indent="-457200">
              <a:buClrTx/>
              <a:buSzPct val="100000"/>
              <a:buFont typeface="+mj-lt"/>
              <a:buAutoNum type="arabicPeriod"/>
            </a:pPr>
            <a:r>
              <a:rPr lang="fi-FI" sz="2400" dirty="0"/>
              <a:t>TYÖHAKEMUS</a:t>
            </a:r>
          </a:p>
          <a:p>
            <a:pPr marL="814388" lvl="1" indent="-457200">
              <a:buClrTx/>
              <a:buSzPct val="100000"/>
              <a:buFont typeface="+mj-lt"/>
              <a:buAutoNum type="arabicPeriod"/>
            </a:pPr>
            <a:endParaRPr lang="fi-FI" sz="2400" dirty="0"/>
          </a:p>
          <a:p>
            <a:pPr marL="814388" lvl="1" indent="-457200">
              <a:buClrTx/>
              <a:buSzPct val="100000"/>
              <a:buFont typeface="+mj-lt"/>
              <a:buAutoNum type="arabicPeriod"/>
            </a:pPr>
            <a:r>
              <a:rPr lang="fi-FI" sz="2400" dirty="0"/>
              <a:t>ANSIOLUETTELO ELI CV (</a:t>
            </a:r>
            <a:r>
              <a:rPr lang="fi-FI" sz="2400" dirty="0" err="1"/>
              <a:t>Curriculum</a:t>
            </a:r>
            <a:r>
              <a:rPr lang="fi-FI" sz="2400" dirty="0"/>
              <a:t> </a:t>
            </a:r>
            <a:r>
              <a:rPr lang="fi-FI" sz="2400" dirty="0" err="1"/>
              <a:t>Vitae</a:t>
            </a:r>
            <a:r>
              <a:rPr lang="fi-FI" sz="2400" dirty="0"/>
              <a:t>)</a:t>
            </a:r>
          </a:p>
          <a:p>
            <a:pPr marL="814388" lvl="1" indent="-457200">
              <a:buClrTx/>
              <a:buSzPct val="100000"/>
              <a:buFont typeface="+mj-lt"/>
              <a:buAutoNum type="arabicPeriod"/>
            </a:pPr>
            <a:endParaRPr lang="fi-FI" sz="2400" dirty="0"/>
          </a:p>
          <a:p>
            <a:pPr marL="814388" lvl="1" indent="-457200">
              <a:buClrTx/>
              <a:buSzPct val="100000"/>
              <a:buFont typeface="+mj-lt"/>
              <a:buAutoNum type="arabicPeriod"/>
            </a:pPr>
            <a:r>
              <a:rPr lang="fi-FI" sz="2400" dirty="0"/>
              <a:t>PORTFOLIO ELI OSAAMISKANSIO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1224136"/>
          </a:xfrm>
        </p:spPr>
        <p:txBody>
          <a:bodyPr/>
          <a:lstStyle/>
          <a:p>
            <a:r>
              <a:rPr lang="fi-FI" sz="3600" dirty="0"/>
              <a:t>TYÖN HAKEMISEN APUVÄLINEITÄ:</a:t>
            </a:r>
            <a:endParaRPr lang="fi-FI" sz="3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924" y="2807915"/>
            <a:ext cx="2693987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678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5" name="Otsikko 2"/>
          <p:cNvSpPr>
            <a:spLocks noGrp="1"/>
          </p:cNvSpPr>
          <p:nvPr>
            <p:ph type="title"/>
          </p:nvPr>
        </p:nvSpPr>
        <p:spPr>
          <a:xfrm>
            <a:off x="360239" y="2159843"/>
            <a:ext cx="9506249" cy="1008112"/>
          </a:xfrm>
        </p:spPr>
        <p:txBody>
          <a:bodyPr/>
          <a:lstStyle/>
          <a:p>
            <a:r>
              <a:rPr lang="fi-FI" sz="4800" dirty="0"/>
              <a:t>Mikä on työhakemus?</a:t>
            </a:r>
          </a:p>
        </p:txBody>
      </p:sp>
    </p:spTree>
    <p:extLst>
      <p:ext uri="{BB962C8B-B14F-4D97-AF65-F5344CB8AC3E}">
        <p14:creationId xmlns:p14="http://schemas.microsoft.com/office/powerpoint/2010/main" val="3913721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247" y="647675"/>
            <a:ext cx="9433048" cy="5544719"/>
          </a:xfrm>
        </p:spPr>
        <p:txBody>
          <a:bodyPr/>
          <a:lstStyle/>
          <a:p>
            <a:pPr>
              <a:buClrTx/>
            </a:pPr>
            <a:r>
              <a:rPr lang="fi-FI" sz="3200" dirty="0"/>
              <a:t>Työpaikkaa haetaan yleensä kirjallisella työhakemuksella. </a:t>
            </a:r>
          </a:p>
          <a:p>
            <a:pPr>
              <a:buClrTx/>
            </a:pPr>
            <a:endParaRPr lang="fi-FI" sz="3200" dirty="0"/>
          </a:p>
          <a:p>
            <a:pPr>
              <a:buClrTx/>
            </a:pPr>
            <a:r>
              <a:rPr lang="fi-FI" sz="3200" dirty="0"/>
              <a:t>Työhakemus lähetetään usein sähköpostissa tai tehdään internetissä lomakkeelle.</a:t>
            </a:r>
          </a:p>
          <a:p>
            <a:pPr>
              <a:buClrTx/>
            </a:pPr>
            <a:endParaRPr lang="fi-FI" sz="3200" dirty="0"/>
          </a:p>
          <a:p>
            <a:pPr>
              <a:buClrTx/>
            </a:pPr>
            <a:r>
              <a:rPr lang="fi-FI" sz="3200" dirty="0"/>
              <a:t>Voit myös käydä henkilökohtaisesti viemässä paperit työnantajalle</a:t>
            </a:r>
          </a:p>
          <a:p>
            <a:pPr>
              <a:buClrTx/>
            </a:pPr>
            <a:endParaRPr lang="fi-FI" sz="3200" dirty="0"/>
          </a:p>
          <a:p>
            <a:pPr>
              <a:buClrTx/>
            </a:pPr>
            <a:r>
              <a:rPr lang="fi-FI" sz="3200" dirty="0"/>
              <a:t>Tai lähettää ne kirjeenä</a:t>
            </a:r>
          </a:p>
          <a:p>
            <a:pPr>
              <a:buClrTx/>
            </a:pPr>
            <a:endParaRPr lang="fi-FI" sz="3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069260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1" y="0"/>
            <a:ext cx="5616624" cy="691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6277748" y="1160462"/>
            <a:ext cx="3947587" cy="37660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spc="-40" dirty="0">
                <a:solidFill>
                  <a:schemeClr val="tx1"/>
                </a:solidFill>
              </a:rPr>
              <a:t>Tässä on malli </a:t>
            </a:r>
          </a:p>
          <a:p>
            <a:r>
              <a:rPr lang="fi-FI" sz="2400" spc="-40" dirty="0">
                <a:solidFill>
                  <a:schemeClr val="tx1"/>
                </a:solidFill>
              </a:rPr>
              <a:t>työhakemukselle</a:t>
            </a:r>
          </a:p>
          <a:p>
            <a:endParaRPr lang="fi-FI" sz="2400" spc="-40" dirty="0"/>
          </a:p>
          <a:p>
            <a:r>
              <a:rPr lang="fi-FI" sz="2400" spc="-40" dirty="0"/>
              <a:t>Tämä löytyy </a:t>
            </a:r>
            <a:r>
              <a:rPr lang="fi-FI" sz="2400" spc="-40" dirty="0" err="1"/>
              <a:t>word-tiedostona</a:t>
            </a:r>
            <a:r>
              <a:rPr lang="fi-FI" sz="2400" spc="-40" dirty="0"/>
              <a:t> </a:t>
            </a:r>
          </a:p>
          <a:p>
            <a:r>
              <a:rPr lang="fi-FI" sz="2400" spc="-40" dirty="0"/>
              <a:t>”Työhakemuksen malli”</a:t>
            </a:r>
          </a:p>
          <a:p>
            <a:endParaRPr lang="fi-FI" sz="2400" spc="-40" dirty="0">
              <a:solidFill>
                <a:schemeClr val="tx1"/>
              </a:solidFill>
            </a:endParaRPr>
          </a:p>
          <a:p>
            <a:r>
              <a:rPr lang="fi-FI" sz="2400" spc="-40" dirty="0"/>
              <a:t>Voit kopioida sen omalle </a:t>
            </a:r>
          </a:p>
          <a:p>
            <a:r>
              <a:rPr lang="fi-FI" sz="2400" spc="-40" dirty="0"/>
              <a:t>k</a:t>
            </a:r>
            <a:r>
              <a:rPr lang="fi-FI" sz="2400" spc="-40" dirty="0">
                <a:solidFill>
                  <a:schemeClr val="tx1"/>
                </a:solidFill>
              </a:rPr>
              <a:t>oneellesi ja muokata sen </a:t>
            </a:r>
          </a:p>
          <a:p>
            <a:r>
              <a:rPr lang="fi-FI" sz="2400" spc="-40" dirty="0"/>
              <a:t>pohjalta oman työhakemuksen</a:t>
            </a:r>
            <a:endParaRPr lang="fi-FI" sz="2400" spc="-4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6788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5" name="Otsikko 2"/>
          <p:cNvSpPr>
            <a:spLocks noGrp="1"/>
          </p:cNvSpPr>
          <p:nvPr>
            <p:ph type="title"/>
          </p:nvPr>
        </p:nvSpPr>
        <p:spPr>
          <a:xfrm>
            <a:off x="360239" y="2303859"/>
            <a:ext cx="9506249" cy="1008112"/>
          </a:xfrm>
        </p:spPr>
        <p:txBody>
          <a:bodyPr/>
          <a:lstStyle/>
          <a:p>
            <a:r>
              <a:rPr lang="fi-FI" sz="4800" dirty="0"/>
              <a:t>Mikä on ansioluettelo?</a:t>
            </a:r>
          </a:p>
        </p:txBody>
      </p:sp>
    </p:spTree>
    <p:extLst>
      <p:ext uri="{BB962C8B-B14F-4D97-AF65-F5344CB8AC3E}">
        <p14:creationId xmlns:p14="http://schemas.microsoft.com/office/powerpoint/2010/main" val="159574380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247" y="647675"/>
            <a:ext cx="9001000" cy="5472608"/>
          </a:xfrm>
        </p:spPr>
        <p:txBody>
          <a:bodyPr/>
          <a:lstStyle/>
          <a:p>
            <a:pPr marL="0" indent="0">
              <a:buClrTx/>
              <a:buSzPct val="100000"/>
              <a:buNone/>
            </a:pPr>
            <a:r>
              <a:rPr lang="fi-FI" sz="3200" dirty="0"/>
              <a:t>Ansioluettelo on sama kuin </a:t>
            </a:r>
          </a:p>
          <a:p>
            <a:pPr marL="0" indent="0">
              <a:buClrTx/>
              <a:buSzPct val="100000"/>
              <a:buNone/>
            </a:pPr>
            <a:r>
              <a:rPr lang="fi-FI" sz="3200" dirty="0"/>
              <a:t>	CV eli </a:t>
            </a:r>
            <a:r>
              <a:rPr lang="fi-FI" sz="3200" dirty="0" err="1"/>
              <a:t>curriculum</a:t>
            </a:r>
            <a:r>
              <a:rPr lang="fi-FI" sz="3200" dirty="0"/>
              <a:t> </a:t>
            </a:r>
            <a:r>
              <a:rPr lang="fi-FI" sz="3200" dirty="0" err="1"/>
              <a:t>vitae</a:t>
            </a:r>
            <a:endParaRPr lang="fi-FI" sz="3200" dirty="0"/>
          </a:p>
          <a:p>
            <a:pPr marL="0" indent="0">
              <a:buClrTx/>
              <a:buSzPct val="100000"/>
              <a:buNone/>
            </a:pPr>
            <a:endParaRPr lang="fi-FI" sz="3200" dirty="0"/>
          </a:p>
          <a:p>
            <a:pPr marL="11113" indent="0">
              <a:buClrTx/>
              <a:buSzPct val="100000"/>
              <a:buNone/>
            </a:pPr>
            <a:r>
              <a:rPr lang="fi-FI" sz="3200" dirty="0"/>
              <a:t>Luettelo kaikesta, mistä voi olla hyötyä siinä työpaikassa, mitä olet hakemassa</a:t>
            </a:r>
          </a:p>
          <a:p>
            <a:pPr marL="525463" indent="-514350">
              <a:buClrTx/>
              <a:buSzPct val="100000"/>
              <a:buFont typeface="+mj-lt"/>
              <a:buAutoNum type="arabicPeriod"/>
            </a:pPr>
            <a:r>
              <a:rPr lang="fi-FI" sz="2800" dirty="0"/>
              <a:t>Koulutuksesta</a:t>
            </a:r>
          </a:p>
          <a:p>
            <a:pPr marL="525463" indent="-514350">
              <a:buClrTx/>
              <a:buSzPct val="100000"/>
              <a:buFont typeface="+mj-lt"/>
              <a:buAutoNum type="arabicPeriod"/>
            </a:pPr>
            <a:r>
              <a:rPr lang="fi-FI" sz="2800" dirty="0"/>
              <a:t>Työkokemuksesta</a:t>
            </a:r>
          </a:p>
          <a:p>
            <a:pPr marL="525463" indent="-514350">
              <a:buClrTx/>
              <a:buSzPct val="100000"/>
              <a:buFont typeface="+mj-lt"/>
              <a:buAutoNum type="arabicPeriod"/>
            </a:pPr>
            <a:r>
              <a:rPr lang="fi-FI" sz="2800" dirty="0"/>
              <a:t>Muista vahvuuksista esimerkiksi harrastuksissa</a:t>
            </a:r>
          </a:p>
          <a:p>
            <a:pPr marL="368301" lvl="1" indent="0">
              <a:buClrTx/>
              <a:buSzPct val="100000"/>
              <a:buNone/>
            </a:pPr>
            <a:endParaRPr lang="fi-FI" sz="2800" dirty="0"/>
          </a:p>
          <a:p>
            <a:pPr marL="6350" lvl="1" indent="0">
              <a:buClrTx/>
              <a:buSzPct val="100000"/>
              <a:buNone/>
            </a:pPr>
            <a:r>
              <a:rPr lang="fi-FI" sz="3200" dirty="0"/>
              <a:t>Lähetetään työhakemuksen liitteenä työnantajalle. </a:t>
            </a:r>
          </a:p>
          <a:p>
            <a:pPr marL="368301" lvl="1" indent="0">
              <a:buClrTx/>
              <a:buSzPct val="100000"/>
              <a:buNone/>
            </a:pPr>
            <a:endParaRPr lang="fi-FI" sz="3200" dirty="0">
              <a:cs typeface="ＭＳ Ｐゴシック" charset="0"/>
            </a:endParaRPr>
          </a:p>
          <a:p>
            <a:pPr marL="368301" lvl="1" indent="0">
              <a:buClrTx/>
              <a:buSzPct val="100000"/>
              <a:buNone/>
            </a:pPr>
            <a:endParaRPr lang="fi-FI" sz="3200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636659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1D9F6E9F-459F-7F0B-557B-586384BDE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871"/>
            <a:ext cx="10369550" cy="6373452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6048871" y="2663899"/>
            <a:ext cx="3532689" cy="36736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chemeClr val="tx1"/>
                </a:solidFill>
              </a:rPr>
              <a:t>Tässä on malli ansioluettelolle.</a:t>
            </a:r>
          </a:p>
          <a:p>
            <a:endParaRPr lang="fi-FI" spc="-40" dirty="0"/>
          </a:p>
          <a:p>
            <a:r>
              <a:rPr lang="fi-FI" spc="-40" dirty="0"/>
              <a:t>Tämä löytyy </a:t>
            </a:r>
            <a:r>
              <a:rPr lang="fi-FI" spc="-40" dirty="0" err="1"/>
              <a:t>word-tiedostona</a:t>
            </a:r>
            <a:r>
              <a:rPr lang="fi-FI" spc="-40" dirty="0"/>
              <a:t> </a:t>
            </a:r>
          </a:p>
          <a:p>
            <a:r>
              <a:rPr lang="fi-FI" spc="-40" dirty="0"/>
              <a:t>”Ansioluettelon malli”</a:t>
            </a:r>
          </a:p>
          <a:p>
            <a:endParaRPr lang="fi-FI" spc="-40" dirty="0"/>
          </a:p>
          <a:p>
            <a:r>
              <a:rPr lang="fi-FI" spc="-40" dirty="0"/>
              <a:t>Voit kopioida sen omalle </a:t>
            </a:r>
          </a:p>
          <a:p>
            <a:r>
              <a:rPr lang="fi-FI" spc="-40" dirty="0"/>
              <a:t>koneellesi ja muokata tämän </a:t>
            </a:r>
          </a:p>
          <a:p>
            <a:r>
              <a:rPr lang="fi-FI" spc="-40" dirty="0"/>
              <a:t>pohjalta oman työhakemuksen</a:t>
            </a:r>
          </a:p>
          <a:p>
            <a:endParaRPr lang="fi-FI" spc="-40" dirty="0"/>
          </a:p>
          <a:p>
            <a:r>
              <a:rPr lang="fi-FI" spc="-40" dirty="0"/>
              <a:t>Voit myös kokeilla käyttää tyyliteltyä</a:t>
            </a:r>
          </a:p>
          <a:p>
            <a:r>
              <a:rPr lang="fi-FI" spc="-40" dirty="0"/>
              <a:t>ansioluettelomallia. Se löytyy</a:t>
            </a:r>
          </a:p>
          <a:p>
            <a:r>
              <a:rPr lang="fi-FI" spc="-40" dirty="0" err="1"/>
              <a:t>word</a:t>
            </a:r>
            <a:r>
              <a:rPr lang="fi-FI" spc="-40" dirty="0"/>
              <a:t>-tiedostona</a:t>
            </a:r>
          </a:p>
          <a:p>
            <a:r>
              <a:rPr lang="fi-FI" spc="-40" dirty="0">
                <a:solidFill>
                  <a:schemeClr val="tx1"/>
                </a:solidFill>
              </a:rPr>
              <a:t>”Tyylitelty ansioluettelo</a:t>
            </a:r>
            <a:r>
              <a:rPr lang="fi-FI" spc="-40">
                <a:solidFill>
                  <a:schemeClr val="tx1"/>
                </a:solidFill>
              </a:rPr>
              <a:t>” </a:t>
            </a:r>
            <a:endParaRPr lang="fi-FI" spc="-4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3261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werpoint-pohjat">
  <a:themeElements>
    <a:clrScheme name="Kehitysvammaliitto">
      <a:dk1>
        <a:srgbClr val="000000"/>
      </a:dk1>
      <a:lt1>
        <a:srgbClr val="FFFFFF"/>
      </a:lt1>
      <a:dk2>
        <a:srgbClr val="DFE4EF"/>
      </a:dk2>
      <a:lt2>
        <a:srgbClr val="FFD329"/>
      </a:lt2>
      <a:accent1>
        <a:srgbClr val="FFC33C"/>
      </a:accent1>
      <a:accent2>
        <a:srgbClr val="A72135"/>
      </a:accent2>
      <a:accent3>
        <a:srgbClr val="F69A45"/>
      </a:accent3>
      <a:accent4>
        <a:srgbClr val="60BFBE"/>
      </a:accent4>
      <a:accent5>
        <a:srgbClr val="4277BC"/>
      </a:accent5>
      <a:accent6>
        <a:srgbClr val="B9CD38"/>
      </a:accent6>
      <a:hlink>
        <a:srgbClr val="0089D8"/>
      </a:hlink>
      <a:folHlink>
        <a:srgbClr val="008BD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391FA413B29924F82ADA2010039C6F0" ma:contentTypeVersion="13" ma:contentTypeDescription="Luo uusi asiakirja." ma:contentTypeScope="" ma:versionID="60347996b4514295ec930fef1b6b274f">
  <xsd:schema xmlns:xsd="http://www.w3.org/2001/XMLSchema" xmlns:xs="http://www.w3.org/2001/XMLSchema" xmlns:p="http://schemas.microsoft.com/office/2006/metadata/properties" xmlns:ns3="901f0fe7-6ff3-423e-a313-1d709e34d375" xmlns:ns4="f095a598-0942-4bfe-ad3d-c0a70c9efac9" targetNamespace="http://schemas.microsoft.com/office/2006/metadata/properties" ma:root="true" ma:fieldsID="9666f07d25a79574fc5c655e6e2f1b4e" ns3:_="" ns4:_="">
    <xsd:import namespace="901f0fe7-6ff3-423e-a313-1d709e34d375"/>
    <xsd:import namespace="f095a598-0942-4bfe-ad3d-c0a70c9efac9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f0fe7-6ff3-423e-a313-1d709e34d375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5a598-0942-4bfe-ad3d-c0a70c9ef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8005B9-1BDA-4453-86AF-8359A098A8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2F582-2C4A-4292-8782-EDB7559B938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A9C837-89B8-4C5E-BD24-7380A23F4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1f0fe7-6ff3-423e-a313-1d709e34d375"/>
    <ds:schemaRef ds:uri="f095a598-0942-4bfe-ad3d-c0a70c9ef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powerpoint-pohjat</Template>
  <TotalTime>0</TotalTime>
  <Words>322</Words>
  <Application>Microsoft Office PowerPoint</Application>
  <PresentationFormat>Mukautettu</PresentationFormat>
  <Paragraphs>91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powerpoint-pohjat</vt:lpstr>
      <vt:lpstr>Työunelmista työpaikan hakemiseen</vt:lpstr>
      <vt:lpstr>Työn hakeminen</vt:lpstr>
      <vt:lpstr>TYÖN HAKEMISEN APUVÄLINEITÄ:</vt:lpstr>
      <vt:lpstr>Mikä on työhakemus?</vt:lpstr>
      <vt:lpstr>PowerPoint-esitys</vt:lpstr>
      <vt:lpstr>PowerPoint-esitys</vt:lpstr>
      <vt:lpstr>Mikä on ansioluettelo?</vt:lpstr>
      <vt:lpstr>PowerPoint-esitys</vt:lpstr>
      <vt:lpstr>PowerPoint-esitys</vt:lpstr>
      <vt:lpstr>Mikä on portfolio?</vt:lpstr>
      <vt:lpstr>Portfolio on sama kuin osaamiskansio</vt:lpstr>
      <vt:lpstr>Työhakemuksen voi tehdä myös videolla!</vt:lpstr>
      <vt:lpstr>Miten teen työnhakuvideon</vt:lpstr>
      <vt:lpstr>Esimerkki työnhakuvideosta  – miettikää, ottaisitteko töihin henkilön videolla?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Työunelmista työpaikan hakemiseen</dc:title>
  <dc:creator/>
  <cp:lastModifiedBy/>
  <cp:revision>1</cp:revision>
  <dcterms:created xsi:type="dcterms:W3CDTF">2017-11-14T08:16:10Z</dcterms:created>
  <dcterms:modified xsi:type="dcterms:W3CDTF">2023-08-22T14:08:43Z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0x010100E391FA413B29924F82ADA2010039C6F0</vt:lpwstr>
  </property>
</Properties>
</file>